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57" r:id="rId4"/>
    <p:sldId id="259" r:id="rId5"/>
    <p:sldId id="266" r:id="rId6"/>
    <p:sldId id="265" r:id="rId7"/>
    <p:sldId id="258" r:id="rId8"/>
    <p:sldId id="262" r:id="rId9"/>
    <p:sldId id="261"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ACBA3-2E6A-4085-AA02-B14F64F61080}" type="datetimeFigureOut">
              <a:rPr lang="nl-NL" smtClean="0"/>
              <a:t>29-05-2023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B111B-503C-494C-9DAE-B57211CE637C}" type="slidenum">
              <a:rPr lang="nl-NL" smtClean="0"/>
              <a:t>‹nr.›</a:t>
            </a:fld>
            <a:endParaRPr lang="nl-NL"/>
          </a:p>
        </p:txBody>
      </p:sp>
    </p:spTree>
    <p:extLst>
      <p:ext uri="{BB962C8B-B14F-4D97-AF65-F5344CB8AC3E}">
        <p14:creationId xmlns:p14="http://schemas.microsoft.com/office/powerpoint/2010/main" val="326960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3FB111B-503C-494C-9DAE-B57211CE637C}" type="slidenum">
              <a:rPr lang="nl-NL" smtClean="0"/>
              <a:t>2</a:t>
            </a:fld>
            <a:endParaRPr lang="nl-NL"/>
          </a:p>
        </p:txBody>
      </p:sp>
    </p:spTree>
    <p:extLst>
      <p:ext uri="{BB962C8B-B14F-4D97-AF65-F5344CB8AC3E}">
        <p14:creationId xmlns:p14="http://schemas.microsoft.com/office/powerpoint/2010/main" val="230642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Is er behoefte aan een (telefonische) hulplijn? Weten bewoners waar ze heen kunnen met hun hulpvragen? Heeft de buurt een centrale ontmoetingsplaats nodig? </a:t>
            </a:r>
          </a:p>
          <a:p>
            <a:pPr marL="228600" indent="-228600">
              <a:buAutoNum type="arabicPeriod"/>
            </a:pPr>
            <a:r>
              <a:rPr lang="nl-NL" dirty="0"/>
              <a:t>In het plan worden benodigdheden nader uitgewerkt. Hoe organiseert het wijkteam zich: een klein bestuur met een brede kring vrijwilligers bijvoorbeeld. Kan een ruimte worden gevonden die momenteel ongebruikt is en als ontmoetingsplaats kan worden ingericht? Het startbedrag helpt het wijkteam zich te organiseren, bekendheid te verwerven en initiële stappen te zetten. </a:t>
            </a:r>
          </a:p>
          <a:p>
            <a:pPr marL="228600" indent="-228600">
              <a:buAutoNum type="arabicPeriod"/>
            </a:pPr>
            <a:r>
              <a:rPr lang="nl-NL" dirty="0"/>
              <a:t>Breng de GEHELE buurt op de hoogte van het telefoonnummer, de diensten, de ontmoetingsplaats, etc. Nodig iedereen uit! Organiseer een informatiemiddag, een koffieochtend, een barbecue. Leer elkaar kennen en wordt bewust van elkaars behoeften en mogelijkheden. </a:t>
            </a:r>
          </a:p>
        </p:txBody>
      </p:sp>
      <p:sp>
        <p:nvSpPr>
          <p:cNvPr id="4" name="Tijdelijke aanduiding voor dianummer 3"/>
          <p:cNvSpPr>
            <a:spLocks noGrp="1"/>
          </p:cNvSpPr>
          <p:nvPr>
            <p:ph type="sldNum" sz="quarter" idx="5"/>
          </p:nvPr>
        </p:nvSpPr>
        <p:spPr/>
        <p:txBody>
          <a:bodyPr/>
          <a:lstStyle/>
          <a:p>
            <a:fld id="{83FB111B-503C-494C-9DAE-B57211CE637C}" type="slidenum">
              <a:rPr lang="nl-NL" smtClean="0"/>
              <a:t>3</a:t>
            </a:fld>
            <a:endParaRPr lang="nl-NL"/>
          </a:p>
        </p:txBody>
      </p:sp>
    </p:spTree>
    <p:extLst>
      <p:ext uri="{BB962C8B-B14F-4D97-AF65-F5344CB8AC3E}">
        <p14:creationId xmlns:p14="http://schemas.microsoft.com/office/powerpoint/2010/main" val="305566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3FB111B-503C-494C-9DAE-B57211CE637C}" type="slidenum">
              <a:rPr lang="nl-NL" smtClean="0"/>
              <a:t>4</a:t>
            </a:fld>
            <a:endParaRPr lang="nl-NL"/>
          </a:p>
        </p:txBody>
      </p:sp>
    </p:spTree>
    <p:extLst>
      <p:ext uri="{BB962C8B-B14F-4D97-AF65-F5344CB8AC3E}">
        <p14:creationId xmlns:p14="http://schemas.microsoft.com/office/powerpoint/2010/main" val="194363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3FB111B-503C-494C-9DAE-B57211CE637C}" type="slidenum">
              <a:rPr lang="nl-NL" smtClean="0"/>
              <a:t>6</a:t>
            </a:fld>
            <a:endParaRPr lang="nl-NL"/>
          </a:p>
        </p:txBody>
      </p:sp>
    </p:spTree>
    <p:extLst>
      <p:ext uri="{BB962C8B-B14F-4D97-AF65-F5344CB8AC3E}">
        <p14:creationId xmlns:p14="http://schemas.microsoft.com/office/powerpoint/2010/main" val="312587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7A455-9314-337A-B366-9E1D64ABCC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5D87F3B-024A-1E05-3600-DC0B59121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8D60BE5-BE11-9729-3B51-88C7854F3225}"/>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D9A01598-ABBC-B4F8-EB04-E61DE6AF8A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1F8E7E-423D-22B3-C044-AF4DF35AC978}"/>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326575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150F2-AB89-0BF8-B1DD-6C82B9F0AE4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83276C0-61F4-C132-6BBB-91F50E75718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BB2297-A00B-9A19-4256-0DDA97C783AF}"/>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1CC31CEF-6421-3C60-FD4E-1E7D44606A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95E50A-C651-1543-DD69-7F19A9D5EE3E}"/>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152025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B2B56C-40D6-E6C8-1293-1C659D6F1C2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D7A2C4D-FEED-28EF-B07C-53C821C7475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734B71-0E71-BFC1-4E31-B7CB72B105D8}"/>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8EABCC0D-6EBE-A510-69D4-52416A3591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6A6EEA-AA20-B803-A1D0-177300D94FD4}"/>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360970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A5CC9-D230-906A-4503-4FDC6C65829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7B71D0-CEAB-D2A0-CBA3-04166C634A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12A630-7872-54DF-3958-D5A68F87210C}"/>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31712256-6E63-FC24-2646-A4748E334C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C3F7DD-529E-02E8-54A6-5EACEF758E1F}"/>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91197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2DE7F-D403-3BC2-77E4-53E8B6ED7CA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95ADC8A-5EA2-25C7-1004-D80DA72A0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994087D-5E31-D385-C866-DDCC154672B5}"/>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3953D633-4F96-813E-2FF8-668E754DA1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61CE1C-1F2C-B41E-3DFE-B622175DB4ED}"/>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68538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C6329-DB14-F83B-F689-6A0AEA661C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2A7F1E-0E21-4D44-AC8C-8A4EB95A683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1CBAF59-330D-E3C7-F0CC-15FC562311D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A09B756-6FD5-DAC8-8E37-2899BFC715BC}"/>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6" name="Tijdelijke aanduiding voor voettekst 5">
            <a:extLst>
              <a:ext uri="{FF2B5EF4-FFF2-40B4-BE49-F238E27FC236}">
                <a16:creationId xmlns:a16="http://schemas.microsoft.com/office/drawing/2014/main" id="{0C82B4AB-AD00-8042-2045-ADB3DAFBB1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74D8327-E9C6-2FAB-0CDE-6D868E38F37D}"/>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367858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2DBC6-0C57-ACDC-B567-CC183FECE7F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F032FCB-0E74-F553-ED67-9631B8804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F3A5478-808A-8A9F-60C1-C151AEEB240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02586B3-0ABA-E0D8-DAF2-5BCCA2AB9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D1F416-39B1-1812-6821-97B889614C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418DA67-DBEC-A33C-8A90-E589C0A61D94}"/>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8" name="Tijdelijke aanduiding voor voettekst 7">
            <a:extLst>
              <a:ext uri="{FF2B5EF4-FFF2-40B4-BE49-F238E27FC236}">
                <a16:creationId xmlns:a16="http://schemas.microsoft.com/office/drawing/2014/main" id="{A80C6C6D-C5E1-A238-AFD1-A0AAAF1A535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41DBF48-AFDF-6D92-EBC0-FF028236B8B7}"/>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247102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065D2-AAE6-C174-5119-B75944BB690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8EA58E9-26B2-7439-DFBE-5BD3E378090C}"/>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4" name="Tijdelijke aanduiding voor voettekst 3">
            <a:extLst>
              <a:ext uri="{FF2B5EF4-FFF2-40B4-BE49-F238E27FC236}">
                <a16:creationId xmlns:a16="http://schemas.microsoft.com/office/drawing/2014/main" id="{BA29AAEA-6C1F-5DAF-CCEB-5D326D32A4C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26AC3CC-C234-DAC2-28F8-244EE37A90D4}"/>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67845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BA20D1-CC75-9567-3BEC-B8EFA436004E}"/>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3" name="Tijdelijke aanduiding voor voettekst 2">
            <a:extLst>
              <a:ext uri="{FF2B5EF4-FFF2-40B4-BE49-F238E27FC236}">
                <a16:creationId xmlns:a16="http://schemas.microsoft.com/office/drawing/2014/main" id="{059DED07-6EFD-C13B-6F70-6178A477B16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BC091EE-89D5-D066-ADCB-99AF97FBF57E}"/>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19506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8148B-823E-C97A-B6F5-3C601E2AF5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83B91F2-4F52-8A1C-83C6-B3A1915AE1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1C69A9-531E-9985-C092-B5D13A94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2D5253-878A-989F-9257-23D6B114BDFC}"/>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6" name="Tijdelijke aanduiding voor voettekst 5">
            <a:extLst>
              <a:ext uri="{FF2B5EF4-FFF2-40B4-BE49-F238E27FC236}">
                <a16:creationId xmlns:a16="http://schemas.microsoft.com/office/drawing/2014/main" id="{EAB09209-B9C1-A54E-E5C8-DC923105AF3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980A58-9077-8428-20CA-EA05BA41269A}"/>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167481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391D3-69FD-1FF0-62B2-82C030119E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6848D0E-B88E-D815-909A-1655790E3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642CB4A-1E4D-0AF7-29A1-41F89DFAF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CC355B-E57C-8095-DE62-6651F432BDC7}"/>
              </a:ext>
            </a:extLst>
          </p:cNvPr>
          <p:cNvSpPr>
            <a:spLocks noGrp="1"/>
          </p:cNvSpPr>
          <p:nvPr>
            <p:ph type="dt" sz="half" idx="10"/>
          </p:nvPr>
        </p:nvSpPr>
        <p:spPr/>
        <p:txBody>
          <a:bodyPr/>
          <a:lstStyle/>
          <a:p>
            <a:fld id="{2D7CDE9E-40EA-4AF7-B234-48C7B7E2F701}" type="datetimeFigureOut">
              <a:rPr lang="nl-NL" smtClean="0"/>
              <a:t>29-05-2023</a:t>
            </a:fld>
            <a:endParaRPr lang="nl-NL"/>
          </a:p>
        </p:txBody>
      </p:sp>
      <p:sp>
        <p:nvSpPr>
          <p:cNvPr id="6" name="Tijdelijke aanduiding voor voettekst 5">
            <a:extLst>
              <a:ext uri="{FF2B5EF4-FFF2-40B4-BE49-F238E27FC236}">
                <a16:creationId xmlns:a16="http://schemas.microsoft.com/office/drawing/2014/main" id="{234A064A-090D-3B6F-454F-0E842BAF94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DA150D5-41F4-1BAB-8767-223B88FD184C}"/>
              </a:ext>
            </a:extLst>
          </p:cNvPr>
          <p:cNvSpPr>
            <a:spLocks noGrp="1"/>
          </p:cNvSpPr>
          <p:nvPr>
            <p:ph type="sldNum" sz="quarter" idx="12"/>
          </p:nvPr>
        </p:nvSpPr>
        <p:spPr/>
        <p:txBody>
          <a:bodyPr/>
          <a:lstStyle/>
          <a:p>
            <a:fld id="{440C8A50-3072-4C2E-A180-F47B50C05C21}" type="slidenum">
              <a:rPr lang="nl-NL" smtClean="0"/>
              <a:t>‹nr.›</a:t>
            </a:fld>
            <a:endParaRPr lang="nl-NL"/>
          </a:p>
        </p:txBody>
      </p:sp>
    </p:spTree>
    <p:extLst>
      <p:ext uri="{BB962C8B-B14F-4D97-AF65-F5344CB8AC3E}">
        <p14:creationId xmlns:p14="http://schemas.microsoft.com/office/powerpoint/2010/main" val="266549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2020C06-89D4-9C26-720F-41F7B8B92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96E87D3-72A2-0590-1225-6CA755E88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13BC83-9743-E781-A4F1-BE220CF1D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CDE9E-40EA-4AF7-B234-48C7B7E2F701}"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D8EE4047-563F-BB4C-1029-F7C64B912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9E64217-FE87-B2B3-56F4-B94679D6C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C8A50-3072-4C2E-A180-F47B50C05C21}" type="slidenum">
              <a:rPr lang="nl-NL" smtClean="0"/>
              <a:t>‹nr.›</a:t>
            </a:fld>
            <a:endParaRPr lang="nl-NL"/>
          </a:p>
        </p:txBody>
      </p:sp>
    </p:spTree>
    <p:extLst>
      <p:ext uri="{BB962C8B-B14F-4D97-AF65-F5344CB8AC3E}">
        <p14:creationId xmlns:p14="http://schemas.microsoft.com/office/powerpoint/2010/main" val="131477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4">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Leefbaarheid en veiligheid: waar hebben we het over? | Movisie">
            <a:extLst>
              <a:ext uri="{FF2B5EF4-FFF2-40B4-BE49-F238E27FC236}">
                <a16:creationId xmlns:a16="http://schemas.microsoft.com/office/drawing/2014/main" id="{2208D00B-4797-85CF-FEB3-6B7CFA79D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13" y="779323"/>
            <a:ext cx="6911975" cy="3363913"/>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Community Leefbaarheid in Dorpen Noordoost Brabant">
            <a:extLst>
              <a:ext uri="{FF2B5EF4-FFF2-40B4-BE49-F238E27FC236}">
                <a16:creationId xmlns:a16="http://schemas.microsoft.com/office/drawing/2014/main" id="{D4833C05-03D7-D144-49F6-AECD4AEB2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957513"/>
            <a:ext cx="3363913" cy="3363913"/>
          </a:xfrm>
          <a:prstGeom prst="rect">
            <a:avLst/>
          </a:pr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BC537A9-913B-53B3-4C51-E21E811890F7}"/>
              </a:ext>
            </a:extLst>
          </p:cNvPr>
          <p:cNvSpPr>
            <a:spLocks noGrp="1"/>
          </p:cNvSpPr>
          <p:nvPr>
            <p:ph type="ctrTitle"/>
          </p:nvPr>
        </p:nvSpPr>
        <p:spPr>
          <a:xfrm>
            <a:off x="6449576" y="668758"/>
            <a:ext cx="5775961" cy="1296287"/>
          </a:xfrm>
        </p:spPr>
        <p:txBody>
          <a:bodyPr>
            <a:normAutofit fontScale="90000"/>
          </a:bodyPr>
          <a:lstStyle/>
          <a:p>
            <a:r>
              <a:rPr lang="nl-NL" sz="5200" dirty="0">
                <a:solidFill>
                  <a:srgbClr val="0070C0"/>
                </a:solidFill>
                <a:latin typeface="Barlow" panose="00000500000000000000" pitchFamily="2" charset="0"/>
              </a:rPr>
              <a:t>COMMUNITY &amp; LEEFBAARHEID</a:t>
            </a:r>
          </a:p>
        </p:txBody>
      </p:sp>
      <p:sp>
        <p:nvSpPr>
          <p:cNvPr id="3" name="Ondertitel 2">
            <a:extLst>
              <a:ext uri="{FF2B5EF4-FFF2-40B4-BE49-F238E27FC236}">
                <a16:creationId xmlns:a16="http://schemas.microsoft.com/office/drawing/2014/main" id="{76496E96-4FB3-9209-DA2F-B62F215E804F}"/>
              </a:ext>
            </a:extLst>
          </p:cNvPr>
          <p:cNvSpPr>
            <a:spLocks noGrp="1"/>
          </p:cNvSpPr>
          <p:nvPr>
            <p:ph type="subTitle" idx="1"/>
          </p:nvPr>
        </p:nvSpPr>
        <p:spPr>
          <a:xfrm>
            <a:off x="1055370" y="4772109"/>
            <a:ext cx="6461761" cy="1417133"/>
          </a:xfrm>
        </p:spPr>
        <p:txBody>
          <a:bodyPr>
            <a:normAutofit/>
          </a:bodyPr>
          <a:lstStyle/>
          <a:p>
            <a:endParaRPr lang="nl-NL" sz="1800" dirty="0"/>
          </a:p>
          <a:p>
            <a:r>
              <a:rPr lang="nl-NL" sz="6600" dirty="0">
                <a:solidFill>
                  <a:srgbClr val="0070C0"/>
                </a:solidFill>
                <a:latin typeface="Barlow" panose="00000500000000000000" pitchFamily="2" charset="0"/>
              </a:rPr>
              <a:t>‘De Zeeuw Helpt’</a:t>
            </a:r>
            <a:endParaRPr lang="nl-NL" sz="4400" dirty="0">
              <a:latin typeface="Barlow" panose="00000500000000000000" pitchFamily="2" charset="0"/>
            </a:endParaRPr>
          </a:p>
        </p:txBody>
      </p:sp>
    </p:spTree>
    <p:extLst>
      <p:ext uri="{BB962C8B-B14F-4D97-AF65-F5344CB8AC3E}">
        <p14:creationId xmlns:p14="http://schemas.microsoft.com/office/powerpoint/2010/main" val="179097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005B-646E-0999-3103-546FEF44FE17}"/>
              </a:ext>
            </a:extLst>
          </p:cNvPr>
          <p:cNvSpPr>
            <a:spLocks noGrp="1"/>
          </p:cNvSpPr>
          <p:nvPr>
            <p:ph type="title"/>
          </p:nvPr>
        </p:nvSpPr>
        <p:spPr/>
        <p:txBody>
          <a:bodyPr>
            <a:normAutofit/>
          </a:bodyPr>
          <a:lstStyle/>
          <a:p>
            <a:pPr algn="ctr"/>
            <a:r>
              <a:rPr lang="nl-NL" dirty="0">
                <a:solidFill>
                  <a:srgbClr val="0070C0"/>
                </a:solidFill>
                <a:latin typeface="Barlow" panose="00000500000000000000" pitchFamily="2" charset="0"/>
              </a:rPr>
              <a:t>DOEL VAN ‘DE ZEEUW HELPT’</a:t>
            </a:r>
          </a:p>
        </p:txBody>
      </p:sp>
      <p:sp>
        <p:nvSpPr>
          <p:cNvPr id="3" name="Content Placeholder 2">
            <a:extLst>
              <a:ext uri="{FF2B5EF4-FFF2-40B4-BE49-F238E27FC236}">
                <a16:creationId xmlns:a16="http://schemas.microsoft.com/office/drawing/2014/main" id="{9F15BCE2-2679-6405-49D1-73DD6606D06F}"/>
              </a:ext>
            </a:extLst>
          </p:cNvPr>
          <p:cNvSpPr>
            <a:spLocks noGrp="1"/>
          </p:cNvSpPr>
          <p:nvPr>
            <p:ph idx="1"/>
          </p:nvPr>
        </p:nvSpPr>
        <p:spPr>
          <a:xfrm>
            <a:off x="838200" y="2286733"/>
            <a:ext cx="10515600" cy="4351338"/>
          </a:xfrm>
        </p:spPr>
        <p:txBody>
          <a:bodyPr/>
          <a:lstStyle/>
          <a:p>
            <a:r>
              <a:rPr lang="nl-NL" dirty="0">
                <a:solidFill>
                  <a:schemeClr val="accent1"/>
                </a:solidFill>
                <a:latin typeface="Barlow" panose="020B0604020202020204" pitchFamily="2" charset="0"/>
              </a:rPr>
              <a:t>Druk op professionele zorg verminderen </a:t>
            </a:r>
            <a:r>
              <a:rPr lang="nl-NL" dirty="0">
                <a:latin typeface="Barlow" panose="020B0604020202020204" pitchFamily="2" charset="0"/>
              </a:rPr>
              <a:t>door samen elkaars eerste (zorg)hulpvragen op te pakken;</a:t>
            </a:r>
            <a:br>
              <a:rPr lang="nl-NL" sz="2400" dirty="0">
                <a:latin typeface="Barlow" panose="020B0604020202020204" pitchFamily="2" charset="0"/>
              </a:rPr>
            </a:br>
            <a:endParaRPr lang="nl-NL" sz="2400" dirty="0">
              <a:latin typeface="Barlow" panose="020B0604020202020204" pitchFamily="2" charset="0"/>
            </a:endParaRPr>
          </a:p>
          <a:p>
            <a:r>
              <a:rPr lang="nl-NL" dirty="0">
                <a:latin typeface="Barlow" panose="020B0604020202020204" pitchFamily="2" charset="0"/>
              </a:rPr>
              <a:t>In elke wijk/elk dorp een </a:t>
            </a:r>
            <a:r>
              <a:rPr lang="nl-NL" dirty="0">
                <a:solidFill>
                  <a:schemeClr val="accent1"/>
                </a:solidFill>
                <a:latin typeface="Barlow" panose="020B0604020202020204" pitchFamily="2" charset="0"/>
              </a:rPr>
              <a:t>ontmoetingsplaats creëren </a:t>
            </a:r>
            <a:r>
              <a:rPr lang="nl-NL" dirty="0">
                <a:latin typeface="Barlow" panose="020B0604020202020204" pitchFamily="2" charset="0"/>
              </a:rPr>
              <a:t>om </a:t>
            </a:r>
            <a:r>
              <a:rPr lang="nl-NL" dirty="0">
                <a:solidFill>
                  <a:schemeClr val="accent1"/>
                </a:solidFill>
                <a:latin typeface="Barlow" panose="020B0604020202020204" pitchFamily="2" charset="0"/>
              </a:rPr>
              <a:t>gemeenschapszin</a:t>
            </a:r>
            <a:r>
              <a:rPr lang="nl-NL" dirty="0">
                <a:latin typeface="Barlow" panose="020B0604020202020204" pitchFamily="2" charset="0"/>
              </a:rPr>
              <a:t> te vergroten en </a:t>
            </a:r>
            <a:r>
              <a:rPr lang="nl-NL" dirty="0">
                <a:solidFill>
                  <a:schemeClr val="accent1"/>
                </a:solidFill>
                <a:latin typeface="Barlow" panose="020B0604020202020204" pitchFamily="2" charset="0"/>
              </a:rPr>
              <a:t>eenzaamheid</a:t>
            </a:r>
            <a:r>
              <a:rPr lang="nl-NL" dirty="0">
                <a:latin typeface="Barlow" panose="020B0604020202020204" pitchFamily="2" charset="0"/>
              </a:rPr>
              <a:t> te verminderen;</a:t>
            </a:r>
            <a:br>
              <a:rPr lang="nl-NL" dirty="0">
                <a:latin typeface="Barlow" panose="020B0604020202020204" pitchFamily="2" charset="0"/>
              </a:rPr>
            </a:br>
            <a:endParaRPr lang="nl-NL" dirty="0">
              <a:latin typeface="Barlow" panose="020B0604020202020204" pitchFamily="2" charset="0"/>
            </a:endParaRPr>
          </a:p>
          <a:p>
            <a:r>
              <a:rPr lang="nl-NL" b="0" i="0" dirty="0">
                <a:solidFill>
                  <a:schemeClr val="accent1"/>
                </a:solidFill>
                <a:effectLst/>
                <a:latin typeface="Barlow" panose="020B0604020202020204" pitchFamily="2" charset="0"/>
              </a:rPr>
              <a:t>Kwaliteit van leven verhogen </a:t>
            </a:r>
            <a:r>
              <a:rPr lang="nl-NL" b="0" i="0" dirty="0">
                <a:effectLst/>
                <a:latin typeface="Barlow" panose="020B0604020202020204" pitchFamily="2" charset="0"/>
              </a:rPr>
              <a:t>voor de burgers in Zeeland door saamhorigheid en </a:t>
            </a:r>
            <a:r>
              <a:rPr lang="nl-NL" b="0" i="0" dirty="0">
                <a:solidFill>
                  <a:schemeClr val="accent1"/>
                </a:solidFill>
                <a:effectLst/>
                <a:latin typeface="Barlow" panose="020B0604020202020204" pitchFamily="2" charset="0"/>
              </a:rPr>
              <a:t>samenwerking</a:t>
            </a:r>
            <a:r>
              <a:rPr lang="nl-NL" b="0" i="0" dirty="0">
                <a:effectLst/>
                <a:latin typeface="Barlow" panose="020B0604020202020204" pitchFamily="2" charset="0"/>
              </a:rPr>
              <a:t> op basis van gedeeld belang.</a:t>
            </a:r>
            <a:endParaRPr lang="en-NL" b="0" i="0" dirty="0">
              <a:effectLst/>
              <a:latin typeface="Barlow" panose="020B0604020202020204" pitchFamily="2" charset="0"/>
            </a:endParaRPr>
          </a:p>
          <a:p>
            <a:pPr marL="0" indent="0">
              <a:buNone/>
            </a:pPr>
            <a:endParaRPr lang="en-NL" dirty="0">
              <a:latin typeface="Barlow" panose="020B0604020202020204" pitchFamily="2" charset="0"/>
            </a:endParaRPr>
          </a:p>
          <a:p>
            <a:endParaRPr lang="nl-NL" dirty="0"/>
          </a:p>
        </p:txBody>
      </p:sp>
    </p:spTree>
    <p:extLst>
      <p:ext uri="{BB962C8B-B14F-4D97-AF65-F5344CB8AC3E}">
        <p14:creationId xmlns:p14="http://schemas.microsoft.com/office/powerpoint/2010/main" val="172279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190D9-39DC-83BB-642D-491A48414B3E}"/>
              </a:ext>
            </a:extLst>
          </p:cNvPr>
          <p:cNvSpPr>
            <a:spLocks noGrp="1"/>
          </p:cNvSpPr>
          <p:nvPr>
            <p:ph type="title"/>
          </p:nvPr>
        </p:nvSpPr>
        <p:spPr/>
        <p:txBody>
          <a:bodyPr>
            <a:normAutofit/>
          </a:bodyPr>
          <a:lstStyle/>
          <a:p>
            <a:pPr algn="ctr"/>
            <a:r>
              <a:rPr lang="nl-NL" dirty="0">
                <a:solidFill>
                  <a:srgbClr val="0070C0"/>
                </a:solidFill>
                <a:latin typeface="Barlow" panose="00000500000000000000" pitchFamily="2" charset="0"/>
              </a:rPr>
              <a:t>PLAN VAN AANPAK</a:t>
            </a:r>
          </a:p>
        </p:txBody>
      </p:sp>
      <p:sp>
        <p:nvSpPr>
          <p:cNvPr id="3" name="Tijdelijke aanduiding voor inhoud 2">
            <a:extLst>
              <a:ext uri="{FF2B5EF4-FFF2-40B4-BE49-F238E27FC236}">
                <a16:creationId xmlns:a16="http://schemas.microsoft.com/office/drawing/2014/main" id="{89DF51DE-7245-0B62-5B45-3271467B4586}"/>
              </a:ext>
            </a:extLst>
          </p:cNvPr>
          <p:cNvSpPr>
            <a:spLocks noGrp="1"/>
          </p:cNvSpPr>
          <p:nvPr>
            <p:ph idx="1"/>
          </p:nvPr>
        </p:nvSpPr>
        <p:spPr>
          <a:xfrm>
            <a:off x="838200" y="1825625"/>
            <a:ext cx="10515600" cy="4737100"/>
          </a:xfrm>
        </p:spPr>
        <p:txBody>
          <a:bodyPr>
            <a:normAutofit fontScale="92500"/>
          </a:bodyPr>
          <a:lstStyle/>
          <a:p>
            <a:pPr marL="457200" indent="-457200">
              <a:buAutoNum type="arabicPeriod"/>
            </a:pPr>
            <a:r>
              <a:rPr lang="nl-NL" sz="2600" dirty="0">
                <a:latin typeface="Barlow" panose="00000500000000000000" pitchFamily="2" charset="0"/>
              </a:rPr>
              <a:t>De gemeente inventariseert </a:t>
            </a:r>
            <a:r>
              <a:rPr lang="nl-NL" sz="2600" dirty="0">
                <a:solidFill>
                  <a:schemeClr val="accent1"/>
                </a:solidFill>
                <a:latin typeface="Barlow" panose="00000500000000000000" pitchFamily="2" charset="0"/>
              </a:rPr>
              <a:t>(zorg)behoeften </a:t>
            </a:r>
            <a:r>
              <a:rPr lang="nl-NL" sz="2600" dirty="0">
                <a:latin typeface="Barlow" panose="00000500000000000000" pitchFamily="2" charset="0"/>
              </a:rPr>
              <a:t>in wijken/dorpskernen;</a:t>
            </a:r>
            <a:br>
              <a:rPr lang="nl-NL" sz="2600" dirty="0">
                <a:latin typeface="Barlow" panose="00000500000000000000" pitchFamily="2" charset="0"/>
              </a:rPr>
            </a:br>
            <a:endParaRPr lang="nl-NL" sz="2600" dirty="0">
              <a:latin typeface="Barlow" panose="00000500000000000000" pitchFamily="2" charset="0"/>
            </a:endParaRPr>
          </a:p>
          <a:p>
            <a:pPr marL="457200" indent="-457200">
              <a:buAutoNum type="arabicPeriod"/>
            </a:pPr>
            <a:r>
              <a:rPr lang="nl-NL" sz="2600" dirty="0">
                <a:latin typeface="Barlow" panose="00000500000000000000" pitchFamily="2" charset="0"/>
              </a:rPr>
              <a:t>Een </a:t>
            </a:r>
            <a:r>
              <a:rPr lang="nl-NL" sz="2600" dirty="0">
                <a:solidFill>
                  <a:schemeClr val="accent1"/>
                </a:solidFill>
                <a:latin typeface="Barlow" panose="00000500000000000000" pitchFamily="2" charset="0"/>
              </a:rPr>
              <a:t>wijkteam</a:t>
            </a:r>
            <a:r>
              <a:rPr lang="nl-NL" sz="2600" dirty="0">
                <a:latin typeface="Barlow" panose="00000500000000000000" pitchFamily="2" charset="0"/>
              </a:rPr>
              <a:t> wordt opgezet, stelt een </a:t>
            </a:r>
            <a:r>
              <a:rPr lang="nl-NL" sz="2600" dirty="0">
                <a:solidFill>
                  <a:schemeClr val="accent1"/>
                </a:solidFill>
                <a:latin typeface="Barlow" panose="00000500000000000000" pitchFamily="2" charset="0"/>
              </a:rPr>
              <a:t>plan</a:t>
            </a:r>
            <a:r>
              <a:rPr lang="nl-NL" sz="2600" dirty="0">
                <a:latin typeface="Barlow" panose="00000500000000000000" pitchFamily="2" charset="0"/>
              </a:rPr>
              <a:t> op en krijgt een </a:t>
            </a:r>
            <a:r>
              <a:rPr lang="nl-NL" sz="2600" dirty="0">
                <a:solidFill>
                  <a:schemeClr val="accent1"/>
                </a:solidFill>
                <a:latin typeface="Barlow" panose="00000500000000000000" pitchFamily="2" charset="0"/>
              </a:rPr>
              <a:t>startbedrag</a:t>
            </a:r>
            <a:r>
              <a:rPr lang="nl-NL" sz="2600" dirty="0">
                <a:latin typeface="Barlow" panose="00000500000000000000" pitchFamily="2" charset="0"/>
              </a:rPr>
              <a:t>;</a:t>
            </a:r>
            <a:br>
              <a:rPr lang="nl-NL" sz="2600" dirty="0">
                <a:latin typeface="Barlow" panose="00000500000000000000" pitchFamily="2" charset="0"/>
              </a:rPr>
            </a:br>
            <a:endParaRPr lang="nl-NL" sz="2600" dirty="0">
              <a:latin typeface="Barlow" panose="00000500000000000000" pitchFamily="2" charset="0"/>
            </a:endParaRPr>
          </a:p>
          <a:p>
            <a:pPr marL="457200" indent="-457200">
              <a:buAutoNum type="arabicPeriod"/>
            </a:pPr>
            <a:r>
              <a:rPr lang="nl-NL" sz="2600" dirty="0">
                <a:latin typeface="Barlow" panose="00000500000000000000" pitchFamily="2" charset="0"/>
              </a:rPr>
              <a:t>Het plan wordt uitgerold, </a:t>
            </a:r>
            <a:r>
              <a:rPr lang="nl-NL" sz="2600" dirty="0">
                <a:solidFill>
                  <a:schemeClr val="accent1"/>
                </a:solidFill>
                <a:latin typeface="Barlow" panose="00000500000000000000" pitchFamily="2" charset="0"/>
              </a:rPr>
              <a:t>buurtbewoners</a:t>
            </a:r>
            <a:r>
              <a:rPr lang="nl-NL" sz="2600" dirty="0">
                <a:latin typeface="Barlow" panose="00000500000000000000" pitchFamily="2" charset="0"/>
              </a:rPr>
              <a:t> aangehaakt en (zorg)hulpvraag en –aanbod wordt </a:t>
            </a:r>
            <a:r>
              <a:rPr lang="nl-NL" sz="2600" dirty="0">
                <a:solidFill>
                  <a:schemeClr val="accent1"/>
                </a:solidFill>
                <a:latin typeface="Barlow" panose="00000500000000000000" pitchFamily="2" charset="0"/>
              </a:rPr>
              <a:t>bij elkaar </a:t>
            </a:r>
            <a:r>
              <a:rPr lang="nl-NL" sz="2600" dirty="0">
                <a:latin typeface="Barlow" panose="00000500000000000000" pitchFamily="2" charset="0"/>
              </a:rPr>
              <a:t>gebracht.</a:t>
            </a:r>
          </a:p>
          <a:p>
            <a:pPr marL="457200" indent="-457200">
              <a:buAutoNum type="arabicPeriod"/>
            </a:pPr>
            <a:endParaRPr lang="nl-NL" sz="2000" dirty="0">
              <a:latin typeface="Barlow" panose="00000500000000000000" pitchFamily="2" charset="0"/>
            </a:endParaRPr>
          </a:p>
          <a:p>
            <a:pPr marL="457200" indent="-457200">
              <a:buAutoNum type="arabicPeriod"/>
            </a:pPr>
            <a:endParaRPr lang="nl-NL" sz="2000" dirty="0">
              <a:latin typeface="Barlow" panose="00000500000000000000" pitchFamily="2" charset="0"/>
            </a:endParaRPr>
          </a:p>
          <a:p>
            <a:pPr marL="0" indent="0">
              <a:buNone/>
            </a:pPr>
            <a:r>
              <a:rPr lang="nl-NL" sz="1900" dirty="0">
                <a:solidFill>
                  <a:schemeClr val="accent1"/>
                </a:solidFill>
                <a:latin typeface="Barlow" panose="00000500000000000000" pitchFamily="2" charset="0"/>
              </a:rPr>
              <a:t>Verdere financiering wordt door elk wijkteam op eigen manier ingevuld: subsidies, andere geldverstrekkers, sponsoren, etc. Kosten van ‘De Zeeuw Helpt’ blijven laag door inzet op vrijwillige basis.</a:t>
            </a:r>
            <a:br>
              <a:rPr lang="nl-NL" sz="1900" dirty="0">
                <a:solidFill>
                  <a:schemeClr val="accent1"/>
                </a:solidFill>
                <a:latin typeface="Barlow" panose="00000500000000000000" pitchFamily="2" charset="0"/>
              </a:rPr>
            </a:br>
            <a:br>
              <a:rPr lang="nl-NL" sz="1900" dirty="0">
                <a:solidFill>
                  <a:schemeClr val="accent1"/>
                </a:solidFill>
                <a:latin typeface="Barlow" panose="00000500000000000000" pitchFamily="2" charset="0"/>
              </a:rPr>
            </a:br>
            <a:r>
              <a:rPr lang="nl-NL" sz="1900" dirty="0">
                <a:solidFill>
                  <a:schemeClr val="accent1"/>
                </a:solidFill>
                <a:effectLst/>
                <a:latin typeface="Barlow" panose="00000500000000000000" pitchFamily="2" charset="0"/>
                <a:ea typeface="Calibri" panose="020F0502020204030204" pitchFamily="34" charset="0"/>
                <a:cs typeface="Times New Roman" panose="02020603050405020304" pitchFamily="18" charset="0"/>
              </a:rPr>
              <a:t>Het wijkteam blijft in contact met de gemeente en met vaste aanspreekpunten binnen zorginstanties om waar nodig meteen aan de bel te kunnen trekken en professionele hulp in te schakelen.</a:t>
            </a:r>
            <a:endParaRPr lang="nl-NL" sz="1900" dirty="0">
              <a:solidFill>
                <a:schemeClr val="accent1"/>
              </a:solidFill>
              <a:latin typeface="Barlow" panose="00000500000000000000" pitchFamily="2" charset="0"/>
            </a:endParaRPr>
          </a:p>
        </p:txBody>
      </p:sp>
    </p:spTree>
    <p:extLst>
      <p:ext uri="{BB962C8B-B14F-4D97-AF65-F5344CB8AC3E}">
        <p14:creationId xmlns:p14="http://schemas.microsoft.com/office/powerpoint/2010/main" val="111280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33719-D64E-55B9-9B6F-0219839653FD}"/>
              </a:ext>
            </a:extLst>
          </p:cNvPr>
          <p:cNvSpPr>
            <a:spLocks noGrp="1"/>
          </p:cNvSpPr>
          <p:nvPr>
            <p:ph type="title"/>
          </p:nvPr>
        </p:nvSpPr>
        <p:spPr/>
        <p:txBody>
          <a:bodyPr>
            <a:normAutofit/>
          </a:bodyPr>
          <a:lstStyle/>
          <a:p>
            <a:pPr algn="ctr"/>
            <a:r>
              <a:rPr lang="nl-NL" dirty="0">
                <a:solidFill>
                  <a:srgbClr val="0070C0"/>
                </a:solidFill>
                <a:latin typeface="Barlow" panose="00000500000000000000" pitchFamily="2" charset="0"/>
              </a:rPr>
              <a:t>VOORDELEN</a:t>
            </a:r>
          </a:p>
        </p:txBody>
      </p:sp>
      <p:sp>
        <p:nvSpPr>
          <p:cNvPr id="3" name="Tijdelijke aanduiding voor inhoud 2">
            <a:extLst>
              <a:ext uri="{FF2B5EF4-FFF2-40B4-BE49-F238E27FC236}">
                <a16:creationId xmlns:a16="http://schemas.microsoft.com/office/drawing/2014/main" id="{B0FD1941-4ACC-E911-BD81-41EC17C616C3}"/>
              </a:ext>
            </a:extLst>
          </p:cNvPr>
          <p:cNvSpPr>
            <a:spLocks noGrp="1"/>
          </p:cNvSpPr>
          <p:nvPr>
            <p:ph sz="half" idx="1"/>
          </p:nvPr>
        </p:nvSpPr>
        <p:spPr>
          <a:xfrm>
            <a:off x="432956" y="2201862"/>
            <a:ext cx="7315202" cy="3632200"/>
          </a:xfrm>
        </p:spPr>
        <p:txBody>
          <a:bodyPr>
            <a:normAutofit fontScale="92500" lnSpcReduction="10000"/>
          </a:bodyPr>
          <a:lstStyle/>
          <a:p>
            <a:pPr marL="0" indent="0" algn="ctr">
              <a:buNone/>
            </a:pPr>
            <a:r>
              <a:rPr lang="nl-NL" dirty="0">
                <a:latin typeface="Barlow" panose="00000500000000000000" pitchFamily="2" charset="0"/>
              </a:rPr>
              <a:t>	</a:t>
            </a:r>
            <a:endParaRPr lang="nl-NL" sz="3600" dirty="0">
              <a:latin typeface="Barlow" panose="00000500000000000000" pitchFamily="2" charset="0"/>
            </a:endParaRPr>
          </a:p>
          <a:p>
            <a:pPr marL="0" indent="0" algn="ctr">
              <a:buNone/>
            </a:pPr>
            <a:r>
              <a:rPr lang="nl-NL" dirty="0">
                <a:solidFill>
                  <a:schemeClr val="accent1"/>
                </a:solidFill>
                <a:latin typeface="Barlow" panose="00000500000000000000" pitchFamily="2" charset="0"/>
              </a:rPr>
              <a:t>zorgvraag</a:t>
            </a:r>
            <a:r>
              <a:rPr lang="nl-NL" dirty="0">
                <a:latin typeface="Barlow" panose="00000500000000000000" pitchFamily="2" charset="0"/>
              </a:rPr>
              <a:t> bij professionele instanties voorkomen en/of uitstellen</a:t>
            </a:r>
            <a:br>
              <a:rPr lang="nl-NL" dirty="0">
                <a:latin typeface="Barlow" panose="00000500000000000000" pitchFamily="2" charset="0"/>
              </a:rPr>
            </a:br>
            <a:endParaRPr lang="nl-NL" dirty="0">
              <a:latin typeface="Barlow" panose="00000500000000000000" pitchFamily="2" charset="0"/>
            </a:endParaRPr>
          </a:p>
          <a:p>
            <a:pPr marL="0" indent="0" algn="ctr">
              <a:buNone/>
            </a:pPr>
            <a:r>
              <a:rPr lang="nl-NL" dirty="0">
                <a:latin typeface="Barlow" panose="00000500000000000000" pitchFamily="2" charset="0"/>
              </a:rPr>
              <a:t>laagdrempelig elkaar </a:t>
            </a:r>
            <a:r>
              <a:rPr lang="nl-NL" dirty="0">
                <a:solidFill>
                  <a:schemeClr val="accent1"/>
                </a:solidFill>
                <a:latin typeface="Barlow" panose="00000500000000000000" pitchFamily="2" charset="0"/>
              </a:rPr>
              <a:t>hulpvragen stellen</a:t>
            </a:r>
            <a:br>
              <a:rPr lang="nl-NL" dirty="0">
                <a:latin typeface="Barlow" panose="00000500000000000000" pitchFamily="2" charset="0"/>
              </a:rPr>
            </a:br>
            <a:endParaRPr lang="nl-NL" dirty="0">
              <a:latin typeface="Barlow" panose="00000500000000000000" pitchFamily="2" charset="0"/>
            </a:endParaRPr>
          </a:p>
          <a:p>
            <a:pPr marL="0" indent="0" algn="ctr">
              <a:buNone/>
            </a:pPr>
            <a:r>
              <a:rPr lang="nl-NL" dirty="0">
                <a:latin typeface="Barlow" panose="00000500000000000000" pitchFamily="2" charset="0"/>
              </a:rPr>
              <a:t>vergroten </a:t>
            </a:r>
            <a:r>
              <a:rPr lang="nl-NL" dirty="0">
                <a:solidFill>
                  <a:schemeClr val="accent1"/>
                </a:solidFill>
                <a:latin typeface="Barlow" panose="00000500000000000000" pitchFamily="2" charset="0"/>
              </a:rPr>
              <a:t>sociale controle </a:t>
            </a:r>
            <a:r>
              <a:rPr lang="nl-NL" dirty="0">
                <a:latin typeface="Barlow" panose="00000500000000000000" pitchFamily="2" charset="0"/>
              </a:rPr>
              <a:t>en cohesie</a:t>
            </a:r>
            <a:br>
              <a:rPr lang="nl-NL" dirty="0">
                <a:latin typeface="Barlow" panose="00000500000000000000" pitchFamily="2" charset="0"/>
              </a:rPr>
            </a:br>
            <a:endParaRPr lang="nl-NL" dirty="0">
              <a:latin typeface="Barlow" panose="00000500000000000000" pitchFamily="2" charset="0"/>
            </a:endParaRPr>
          </a:p>
          <a:p>
            <a:pPr marL="0" indent="0" algn="ctr">
              <a:buNone/>
            </a:pPr>
            <a:r>
              <a:rPr lang="nl-NL" dirty="0">
                <a:latin typeface="Barlow" panose="00000500000000000000" pitchFamily="2" charset="0"/>
              </a:rPr>
              <a:t>verminderen van </a:t>
            </a:r>
            <a:r>
              <a:rPr lang="nl-NL" dirty="0">
                <a:solidFill>
                  <a:schemeClr val="accent1"/>
                </a:solidFill>
                <a:latin typeface="Barlow" panose="00000500000000000000" pitchFamily="2" charset="0"/>
              </a:rPr>
              <a:t>eenzaamheid</a:t>
            </a:r>
          </a:p>
          <a:p>
            <a:pPr>
              <a:buFontTx/>
              <a:buChar char="-"/>
            </a:pPr>
            <a:endParaRPr lang="nl-NL" sz="2400" dirty="0"/>
          </a:p>
        </p:txBody>
      </p:sp>
      <p:pic>
        <p:nvPicPr>
          <p:cNvPr id="6" name="Afbeelding 5">
            <a:extLst>
              <a:ext uri="{FF2B5EF4-FFF2-40B4-BE49-F238E27FC236}">
                <a16:creationId xmlns:a16="http://schemas.microsoft.com/office/drawing/2014/main" id="{C2F33130-B2C2-D13C-6B3F-E09504820234}"/>
              </a:ext>
            </a:extLst>
          </p:cNvPr>
          <p:cNvPicPr>
            <a:picLocks noChangeAspect="1"/>
          </p:cNvPicPr>
          <p:nvPr/>
        </p:nvPicPr>
        <p:blipFill>
          <a:blip r:embed="rId3"/>
          <a:stretch>
            <a:fillRect/>
          </a:stretch>
        </p:blipFill>
        <p:spPr>
          <a:xfrm>
            <a:off x="7748158" y="2397944"/>
            <a:ext cx="4010886" cy="3597484"/>
          </a:xfrm>
          <a:prstGeom prst="ellipse">
            <a:avLst/>
          </a:prstGeom>
          <a:ln>
            <a:noFill/>
          </a:ln>
          <a:effectLst>
            <a:softEdge rad="112500"/>
          </a:effectLst>
        </p:spPr>
      </p:pic>
    </p:spTree>
    <p:extLst>
      <p:ext uri="{BB962C8B-B14F-4D97-AF65-F5344CB8AC3E}">
        <p14:creationId xmlns:p14="http://schemas.microsoft.com/office/powerpoint/2010/main" val="174401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5F82F98-C1FB-6C91-0AF9-21A428B1B7D1}"/>
              </a:ext>
            </a:extLst>
          </p:cNvPr>
          <p:cNvPicPr>
            <a:picLocks noChangeAspect="1"/>
          </p:cNvPicPr>
          <p:nvPr/>
        </p:nvPicPr>
        <p:blipFill>
          <a:blip r:embed="rId2"/>
          <a:stretch>
            <a:fillRect/>
          </a:stretch>
        </p:blipFill>
        <p:spPr>
          <a:xfrm>
            <a:off x="5511844" y="3555736"/>
            <a:ext cx="2882333" cy="1410855"/>
          </a:xfrm>
          <a:prstGeom prst="rect">
            <a:avLst/>
          </a:prstGeom>
        </p:spPr>
      </p:pic>
      <p:pic>
        <p:nvPicPr>
          <p:cNvPr id="10" name="Afbeelding 9">
            <a:extLst>
              <a:ext uri="{FF2B5EF4-FFF2-40B4-BE49-F238E27FC236}">
                <a16:creationId xmlns:a16="http://schemas.microsoft.com/office/drawing/2014/main" id="{C589304F-8075-62F6-46D9-A09EA843EED0}"/>
              </a:ext>
            </a:extLst>
          </p:cNvPr>
          <p:cNvPicPr>
            <a:picLocks noChangeAspect="1"/>
          </p:cNvPicPr>
          <p:nvPr/>
        </p:nvPicPr>
        <p:blipFill>
          <a:blip r:embed="rId3"/>
          <a:stretch>
            <a:fillRect/>
          </a:stretch>
        </p:blipFill>
        <p:spPr>
          <a:xfrm>
            <a:off x="3474186" y="3555736"/>
            <a:ext cx="2030639" cy="1524468"/>
          </a:xfrm>
          <a:prstGeom prst="rect">
            <a:avLst/>
          </a:prstGeom>
        </p:spPr>
      </p:pic>
      <p:pic>
        <p:nvPicPr>
          <p:cNvPr id="12" name="Afbeelding 11">
            <a:extLst>
              <a:ext uri="{FF2B5EF4-FFF2-40B4-BE49-F238E27FC236}">
                <a16:creationId xmlns:a16="http://schemas.microsoft.com/office/drawing/2014/main" id="{A6D8B5C2-A4BB-B9C4-7AAA-B794D99BCBEF}"/>
              </a:ext>
            </a:extLst>
          </p:cNvPr>
          <p:cNvPicPr>
            <a:picLocks noChangeAspect="1"/>
          </p:cNvPicPr>
          <p:nvPr/>
        </p:nvPicPr>
        <p:blipFill>
          <a:blip r:embed="rId4"/>
          <a:stretch>
            <a:fillRect/>
          </a:stretch>
        </p:blipFill>
        <p:spPr>
          <a:xfrm>
            <a:off x="5637894" y="1758465"/>
            <a:ext cx="1995413" cy="1537591"/>
          </a:xfrm>
          <a:prstGeom prst="rect">
            <a:avLst/>
          </a:prstGeom>
        </p:spPr>
      </p:pic>
      <p:pic>
        <p:nvPicPr>
          <p:cNvPr id="14" name="Afbeelding 13">
            <a:extLst>
              <a:ext uri="{FF2B5EF4-FFF2-40B4-BE49-F238E27FC236}">
                <a16:creationId xmlns:a16="http://schemas.microsoft.com/office/drawing/2014/main" id="{D3B5DE43-6541-6E9A-DFF5-6B16E754A0CC}"/>
              </a:ext>
            </a:extLst>
          </p:cNvPr>
          <p:cNvPicPr>
            <a:picLocks noChangeAspect="1"/>
          </p:cNvPicPr>
          <p:nvPr/>
        </p:nvPicPr>
        <p:blipFill>
          <a:blip r:embed="rId5"/>
          <a:stretch>
            <a:fillRect/>
          </a:stretch>
        </p:blipFill>
        <p:spPr>
          <a:xfrm>
            <a:off x="3580142" y="1954306"/>
            <a:ext cx="1931702" cy="1341750"/>
          </a:xfrm>
          <a:prstGeom prst="rect">
            <a:avLst/>
          </a:prstGeom>
        </p:spPr>
      </p:pic>
      <p:sp>
        <p:nvSpPr>
          <p:cNvPr id="15" name="Stroomdiagram: Verbindingslijn 14">
            <a:extLst>
              <a:ext uri="{FF2B5EF4-FFF2-40B4-BE49-F238E27FC236}">
                <a16:creationId xmlns:a16="http://schemas.microsoft.com/office/drawing/2014/main" id="{115CD192-6EC3-5028-B25D-5BACFBBC4782}"/>
              </a:ext>
            </a:extLst>
          </p:cNvPr>
          <p:cNvSpPr/>
          <p:nvPr/>
        </p:nvSpPr>
        <p:spPr>
          <a:xfrm>
            <a:off x="2644588" y="613997"/>
            <a:ext cx="6307212" cy="5630005"/>
          </a:xfrm>
          <a:prstGeom prst="flowChartConnector">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sp>
        <p:nvSpPr>
          <p:cNvPr id="20" name="Tekstvak 19">
            <a:extLst>
              <a:ext uri="{FF2B5EF4-FFF2-40B4-BE49-F238E27FC236}">
                <a16:creationId xmlns:a16="http://schemas.microsoft.com/office/drawing/2014/main" id="{B1646150-C1F8-D04A-AC74-0ABAD101FE25}"/>
              </a:ext>
            </a:extLst>
          </p:cNvPr>
          <p:cNvSpPr txBox="1"/>
          <p:nvPr/>
        </p:nvSpPr>
        <p:spPr>
          <a:xfrm>
            <a:off x="8686800" y="575119"/>
            <a:ext cx="2492188"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a:latin typeface="Barlow" panose="00000500000000000000" pitchFamily="2" charset="0"/>
              </a:rPr>
              <a:t>(zorg)hulpvraag en –aanbod bij elkaar brengen om druk op professionele zorg te verminderen</a:t>
            </a:r>
          </a:p>
        </p:txBody>
      </p:sp>
      <p:sp>
        <p:nvSpPr>
          <p:cNvPr id="21" name="Tekstvak 20">
            <a:extLst>
              <a:ext uri="{FF2B5EF4-FFF2-40B4-BE49-F238E27FC236}">
                <a16:creationId xmlns:a16="http://schemas.microsoft.com/office/drawing/2014/main" id="{B08496AA-12CE-6FCE-CD21-3146C79B7E1E}"/>
              </a:ext>
            </a:extLst>
          </p:cNvPr>
          <p:cNvSpPr txBox="1"/>
          <p:nvPr/>
        </p:nvSpPr>
        <p:spPr>
          <a:xfrm>
            <a:off x="8686800" y="4847691"/>
            <a:ext cx="249218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a:latin typeface="Barlow" panose="00000500000000000000" pitchFamily="2" charset="0"/>
              </a:rPr>
              <a:t>startbudget en begeleiding wijkteam vanuit de gemeente</a:t>
            </a:r>
          </a:p>
        </p:txBody>
      </p:sp>
      <p:sp>
        <p:nvSpPr>
          <p:cNvPr id="22" name="Tekstvak 21">
            <a:extLst>
              <a:ext uri="{FF2B5EF4-FFF2-40B4-BE49-F238E27FC236}">
                <a16:creationId xmlns:a16="http://schemas.microsoft.com/office/drawing/2014/main" id="{538A617A-5510-823F-E930-9B175018D6F9}"/>
              </a:ext>
            </a:extLst>
          </p:cNvPr>
          <p:cNvSpPr txBox="1"/>
          <p:nvPr/>
        </p:nvSpPr>
        <p:spPr>
          <a:xfrm>
            <a:off x="510989" y="948480"/>
            <a:ext cx="249218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a:latin typeface="Barlow" panose="00000500000000000000" pitchFamily="2" charset="0"/>
              </a:rPr>
              <a:t>vergroten sociale cohesie, verminderen eenzaamheid</a:t>
            </a:r>
          </a:p>
        </p:txBody>
      </p:sp>
      <p:sp>
        <p:nvSpPr>
          <p:cNvPr id="23" name="Tekstvak 22">
            <a:extLst>
              <a:ext uri="{FF2B5EF4-FFF2-40B4-BE49-F238E27FC236}">
                <a16:creationId xmlns:a16="http://schemas.microsoft.com/office/drawing/2014/main" id="{333BDD10-DBB0-6838-E4FD-36F5CCD351FF}"/>
              </a:ext>
            </a:extLst>
          </p:cNvPr>
          <p:cNvSpPr txBox="1"/>
          <p:nvPr/>
        </p:nvSpPr>
        <p:spPr>
          <a:xfrm>
            <a:off x="510989" y="4986191"/>
            <a:ext cx="249218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a:latin typeface="Barlow" panose="00000500000000000000" pitchFamily="2" charset="0"/>
              </a:rPr>
              <a:t>wijkteam met grote cirkel vrijwilligers</a:t>
            </a:r>
          </a:p>
        </p:txBody>
      </p:sp>
    </p:spTree>
    <p:extLst>
      <p:ext uri="{BB962C8B-B14F-4D97-AF65-F5344CB8AC3E}">
        <p14:creationId xmlns:p14="http://schemas.microsoft.com/office/powerpoint/2010/main" val="200485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33719-D64E-55B9-9B6F-0219839653FD}"/>
              </a:ext>
            </a:extLst>
          </p:cNvPr>
          <p:cNvSpPr>
            <a:spLocks noGrp="1"/>
          </p:cNvSpPr>
          <p:nvPr>
            <p:ph type="title"/>
          </p:nvPr>
        </p:nvSpPr>
        <p:spPr/>
        <p:txBody>
          <a:bodyPr>
            <a:normAutofit/>
          </a:bodyPr>
          <a:lstStyle/>
          <a:p>
            <a:pPr algn="ctr"/>
            <a:r>
              <a:rPr lang="nl-NL" dirty="0">
                <a:solidFill>
                  <a:srgbClr val="0070C0"/>
                </a:solidFill>
                <a:latin typeface="Barlow" panose="00000500000000000000" pitchFamily="2" charset="0"/>
              </a:rPr>
              <a:t>BESLISPUNT ‘DE ZEEUW HELPT’</a:t>
            </a:r>
          </a:p>
        </p:txBody>
      </p:sp>
      <p:sp>
        <p:nvSpPr>
          <p:cNvPr id="3" name="Tijdelijke aanduiding voor inhoud 2">
            <a:extLst>
              <a:ext uri="{FF2B5EF4-FFF2-40B4-BE49-F238E27FC236}">
                <a16:creationId xmlns:a16="http://schemas.microsoft.com/office/drawing/2014/main" id="{B0FD1941-4ACC-E911-BD81-41EC17C616C3}"/>
              </a:ext>
            </a:extLst>
          </p:cNvPr>
          <p:cNvSpPr>
            <a:spLocks noGrp="1"/>
          </p:cNvSpPr>
          <p:nvPr>
            <p:ph sz="half" idx="1"/>
          </p:nvPr>
        </p:nvSpPr>
        <p:spPr>
          <a:xfrm>
            <a:off x="838199" y="1543050"/>
            <a:ext cx="10515599" cy="5200649"/>
          </a:xfrm>
        </p:spPr>
        <p:txBody>
          <a:bodyPr>
            <a:normAutofit/>
          </a:bodyPr>
          <a:lstStyle/>
          <a:p>
            <a:pPr marL="0" indent="0" algn="ctr">
              <a:buNone/>
            </a:pPr>
            <a:r>
              <a:rPr lang="nl-NL" dirty="0">
                <a:latin typeface="Barlow" panose="00000500000000000000" pitchFamily="2" charset="0"/>
              </a:rPr>
              <a:t>	</a:t>
            </a:r>
            <a:endParaRPr lang="nl-NL" sz="3600" dirty="0">
              <a:latin typeface="Barlow" panose="00000500000000000000" pitchFamily="2" charset="0"/>
            </a:endParaRPr>
          </a:p>
          <a:p>
            <a:pPr marL="0" indent="0" algn="ctr">
              <a:lnSpc>
                <a:spcPct val="107000"/>
              </a:lnSpc>
              <a:spcAft>
                <a:spcPts val="800"/>
              </a:spcAft>
              <a:buNone/>
            </a:pPr>
            <a:r>
              <a:rPr lang="nl-NL" sz="2200" dirty="0">
                <a:effectLst/>
                <a:latin typeface="Barlow" panose="00000500000000000000" pitchFamily="2" charset="0"/>
                <a:ea typeface="Calibri" panose="020F0502020204030204" pitchFamily="34" charset="0"/>
                <a:cs typeface="Times New Roman" panose="02020603050405020304" pitchFamily="18" charset="0"/>
              </a:rPr>
              <a:t>‘’Zelfstandige wijkteams met vrijwilligers worden opgezet en ontvangen een startbudget (€3000-€5000) naast begeleiding vanuit de gemeente. Het wijkteam beantwoordt samen met de brede kring vrijwilligers (zorg)hulpvragen en brengt bewoners dichter bij elkaar, zowel telefonisch als op een centrale plaats in de wijk.’’ </a:t>
            </a:r>
          </a:p>
          <a:p>
            <a:pPr marL="0" indent="0" algn="ctr">
              <a:lnSpc>
                <a:spcPct val="107000"/>
              </a:lnSpc>
              <a:spcAft>
                <a:spcPts val="800"/>
              </a:spcAft>
              <a:buNone/>
            </a:pPr>
            <a:endParaRPr lang="nl-NL" sz="1700" dirty="0">
              <a:solidFill>
                <a:schemeClr val="accent1"/>
              </a:solidFill>
              <a:effectLst/>
              <a:latin typeface="Barlow" panose="00000500000000000000" pitchFamily="2"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br>
              <a:rPr lang="nl-NL" sz="1700" dirty="0">
                <a:solidFill>
                  <a:schemeClr val="accent1"/>
                </a:solidFill>
                <a:effectLst/>
                <a:latin typeface="Barlow" panose="00000500000000000000" pitchFamily="2" charset="0"/>
                <a:ea typeface="Calibri" panose="020F0502020204030204" pitchFamily="34" charset="0"/>
                <a:cs typeface="Times New Roman" panose="02020603050405020304" pitchFamily="18" charset="0"/>
              </a:rPr>
            </a:br>
            <a:r>
              <a:rPr lang="nl-NL" sz="1700" dirty="0">
                <a:solidFill>
                  <a:schemeClr val="accent1"/>
                </a:solidFill>
                <a:effectLst/>
                <a:latin typeface="Barlow" panose="00000500000000000000" pitchFamily="2" charset="0"/>
                <a:ea typeface="Calibri" panose="020F0502020204030204" pitchFamily="34" charset="0"/>
                <a:cs typeface="Times New Roman" panose="02020603050405020304" pitchFamily="18" charset="0"/>
              </a:rPr>
              <a:t>Het wijkteam blijft in contact met de gemeente en met vaste aanspreekpunten binnen zorginstanties om waar nodig meteen aan de bel te kunnen trekken en professionele hulp in te schakelen. Voor verdere financiën maakt het wijkteam aanspraak op subsidies via de gemeente en schrijft het wijkteam andere fondsen aan.</a:t>
            </a:r>
          </a:p>
          <a:p>
            <a:pPr marL="0" indent="0" algn="ctr">
              <a:lnSpc>
                <a:spcPct val="107000"/>
              </a:lnSpc>
              <a:spcAft>
                <a:spcPts val="800"/>
              </a:spcAft>
              <a:buNone/>
            </a:pPr>
            <a:r>
              <a:rPr lang="nl-NL" sz="1700" b="1" dirty="0">
                <a:solidFill>
                  <a:schemeClr val="accent1"/>
                </a:solidFill>
                <a:effectLst/>
                <a:latin typeface="Barlow" panose="00000500000000000000" pitchFamily="2" charset="0"/>
                <a:ea typeface="Calibri" panose="020F0502020204030204" pitchFamily="34" charset="0"/>
                <a:cs typeface="Times New Roman" panose="02020603050405020304" pitchFamily="18" charset="0"/>
              </a:rPr>
              <a:t>Met dit plan kunnen wij samen de eerste zorgvragen oppakken. Zo verlichten we de druk op professionele zorgverleners, gaan we eenzaamheid tegen en vergroten we de saamhorigheid in alle Zeeuwse dorpen en wijken. </a:t>
            </a:r>
          </a:p>
          <a:p>
            <a:pPr marL="0" indent="0">
              <a:buNone/>
            </a:pPr>
            <a:endParaRPr lang="nl-NL" sz="2400" dirty="0"/>
          </a:p>
        </p:txBody>
      </p:sp>
    </p:spTree>
    <p:extLst>
      <p:ext uri="{BB962C8B-B14F-4D97-AF65-F5344CB8AC3E}">
        <p14:creationId xmlns:p14="http://schemas.microsoft.com/office/powerpoint/2010/main" val="146016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4016A-E148-7A78-9FFE-0C73CED14652}"/>
              </a:ext>
            </a:extLst>
          </p:cNvPr>
          <p:cNvSpPr>
            <a:spLocks noGrp="1"/>
          </p:cNvSpPr>
          <p:nvPr>
            <p:ph type="title"/>
          </p:nvPr>
        </p:nvSpPr>
        <p:spPr/>
        <p:txBody>
          <a:bodyPr>
            <a:normAutofit/>
          </a:bodyPr>
          <a:lstStyle/>
          <a:p>
            <a:pPr algn="ctr"/>
            <a:r>
              <a:rPr lang="nl-NL" dirty="0">
                <a:solidFill>
                  <a:srgbClr val="0070C0"/>
                </a:solidFill>
                <a:latin typeface="Barlow" panose="00000500000000000000" pitchFamily="2" charset="0"/>
              </a:rPr>
              <a:t>ZIJ DOEN DIT AL!</a:t>
            </a:r>
          </a:p>
        </p:txBody>
      </p:sp>
      <p:sp>
        <p:nvSpPr>
          <p:cNvPr id="3" name="Tijdelijke aanduiding voor inhoud 2">
            <a:extLst>
              <a:ext uri="{FF2B5EF4-FFF2-40B4-BE49-F238E27FC236}">
                <a16:creationId xmlns:a16="http://schemas.microsoft.com/office/drawing/2014/main" id="{C46217AB-19C6-28E0-434A-7F171909DBE3}"/>
              </a:ext>
            </a:extLst>
          </p:cNvPr>
          <p:cNvSpPr>
            <a:spLocks noGrp="1"/>
          </p:cNvSpPr>
          <p:nvPr>
            <p:ph idx="1"/>
          </p:nvPr>
        </p:nvSpPr>
        <p:spPr>
          <a:xfrm>
            <a:off x="838200" y="1825625"/>
            <a:ext cx="7852508" cy="4739298"/>
          </a:xfrm>
        </p:spPr>
        <p:txBody>
          <a:bodyPr>
            <a:normAutofit fontScale="77500" lnSpcReduction="20000"/>
          </a:bodyPr>
          <a:lstStyle/>
          <a:p>
            <a:pPr marL="514350" indent="-514350">
              <a:lnSpc>
                <a:spcPct val="120000"/>
              </a:lnSpc>
              <a:buFont typeface="+mj-lt"/>
              <a:buAutoNum type="arabicPeriod"/>
            </a:pPr>
            <a:r>
              <a:rPr lang="nl-NL" sz="4000" u="sng" dirty="0">
                <a:latin typeface="Barlow" panose="00000500000000000000" pitchFamily="2" charset="0"/>
              </a:rPr>
              <a:t>Dorpshuis Kats:</a:t>
            </a:r>
            <a:br>
              <a:rPr lang="nl-NL" dirty="0">
                <a:latin typeface="Barlow" panose="00000500000000000000" pitchFamily="2" charset="0"/>
              </a:rPr>
            </a:br>
            <a:r>
              <a:rPr lang="nl-NL" sz="3200" dirty="0">
                <a:latin typeface="Barlow" panose="00000500000000000000" pitchFamily="2" charset="0"/>
              </a:rPr>
              <a:t>samen het wegvallen van </a:t>
            </a:r>
            <a:r>
              <a:rPr lang="nl-NL" sz="3100" dirty="0">
                <a:solidFill>
                  <a:schemeClr val="accent1"/>
                </a:solidFill>
                <a:latin typeface="Barlow" panose="00000500000000000000" pitchFamily="2" charset="0"/>
              </a:rPr>
              <a:t>voorzieningen opvangen </a:t>
            </a:r>
            <a:r>
              <a:rPr lang="nl-NL" sz="3100" dirty="0">
                <a:latin typeface="Barlow" panose="00000500000000000000" pitchFamily="2" charset="0"/>
              </a:rPr>
              <a:t>met buurtsuper Albert </a:t>
            </a:r>
            <a:r>
              <a:rPr lang="nl-NL" sz="3100" dirty="0" err="1">
                <a:latin typeface="Barlow" panose="00000500000000000000" pitchFamily="2" charset="0"/>
              </a:rPr>
              <a:t>Kleijntje</a:t>
            </a:r>
            <a:r>
              <a:rPr lang="nl-NL" sz="3100" dirty="0">
                <a:latin typeface="Barlow" panose="00000500000000000000" pitchFamily="2" charset="0"/>
              </a:rPr>
              <a:t> als </a:t>
            </a:r>
            <a:r>
              <a:rPr lang="nl-NL" sz="3100" dirty="0">
                <a:solidFill>
                  <a:schemeClr val="accent1"/>
                </a:solidFill>
                <a:latin typeface="Barlow" panose="00000500000000000000" pitchFamily="2" charset="0"/>
              </a:rPr>
              <a:t>ontmoetingsplaats</a:t>
            </a:r>
            <a:r>
              <a:rPr lang="nl-NL" sz="3200" dirty="0">
                <a:latin typeface="Barlow" panose="00000500000000000000" pitchFamily="2" charset="0"/>
              </a:rPr>
              <a:t>;</a:t>
            </a:r>
            <a:endParaRPr lang="en-NL" sz="3200" dirty="0">
              <a:latin typeface="Barlow" panose="00000500000000000000" pitchFamily="2" charset="0"/>
            </a:endParaRPr>
          </a:p>
          <a:p>
            <a:pPr marL="457200" indent="-457200">
              <a:buFont typeface="+mj-lt"/>
              <a:buAutoNum type="arabicPeriod"/>
            </a:pPr>
            <a:endParaRPr lang="nl-NL" sz="2400" u="sng" dirty="0">
              <a:latin typeface="Barlow" panose="00000500000000000000" pitchFamily="2" charset="0"/>
            </a:endParaRPr>
          </a:p>
          <a:p>
            <a:pPr marL="514350" indent="-514350">
              <a:lnSpc>
                <a:spcPct val="120000"/>
              </a:lnSpc>
              <a:buFont typeface="+mj-lt"/>
              <a:buAutoNum type="arabicPeriod"/>
            </a:pPr>
            <a:r>
              <a:rPr lang="nl-NL" sz="4000" u="sng" dirty="0">
                <a:latin typeface="Barlow" panose="00000500000000000000" pitchFamily="2" charset="0"/>
              </a:rPr>
              <a:t>Vrijwilligershuis Borsele: </a:t>
            </a:r>
            <a:br>
              <a:rPr lang="nl-NL" dirty="0">
                <a:latin typeface="Barlow" panose="00000500000000000000" pitchFamily="2" charset="0"/>
              </a:rPr>
            </a:br>
            <a:r>
              <a:rPr lang="nl-NL" sz="3100" dirty="0">
                <a:latin typeface="Barlow" panose="00000500000000000000" pitchFamily="2" charset="0"/>
              </a:rPr>
              <a:t>een bijdrage leveren aan een </a:t>
            </a:r>
            <a:r>
              <a:rPr lang="nl-NL" sz="3100" dirty="0">
                <a:solidFill>
                  <a:schemeClr val="accent1"/>
                </a:solidFill>
                <a:latin typeface="Barlow" panose="00000500000000000000" pitchFamily="2" charset="0"/>
              </a:rPr>
              <a:t>optimaal leefklimaat </a:t>
            </a:r>
            <a:r>
              <a:rPr lang="nl-NL" sz="3100" dirty="0">
                <a:latin typeface="Barlow" panose="00000500000000000000" pitchFamily="2" charset="0"/>
              </a:rPr>
              <a:t>voor alle inwoners;</a:t>
            </a:r>
            <a:endParaRPr lang="en-NL" sz="3100" dirty="0">
              <a:latin typeface="Barlow" panose="00000500000000000000" pitchFamily="2" charset="0"/>
            </a:endParaRPr>
          </a:p>
          <a:p>
            <a:pPr marL="514350" indent="-514350">
              <a:buFont typeface="+mj-lt"/>
              <a:buAutoNum type="arabicPeriod"/>
            </a:pPr>
            <a:endParaRPr lang="en-NL" sz="2400" dirty="0">
              <a:latin typeface="Barlow" panose="00000500000000000000" pitchFamily="2" charset="0"/>
            </a:endParaRPr>
          </a:p>
          <a:p>
            <a:pPr marL="514350" indent="-514350">
              <a:buFont typeface="+mj-lt"/>
              <a:buAutoNum type="arabicPeriod"/>
            </a:pPr>
            <a:r>
              <a:rPr lang="nl-NL" sz="4000" u="sng" dirty="0" err="1">
                <a:latin typeface="Barlow" panose="00000500000000000000" pitchFamily="2" charset="0"/>
              </a:rPr>
              <a:t>FlupHelpt</a:t>
            </a:r>
            <a:r>
              <a:rPr lang="nl-NL" sz="4000" u="sng" dirty="0">
                <a:latin typeface="Barlow" panose="00000500000000000000" pitchFamily="2" charset="0"/>
              </a:rPr>
              <a:t> (Sint-</a:t>
            </a:r>
            <a:r>
              <a:rPr lang="nl-NL" sz="4000" u="sng" dirty="0" err="1">
                <a:latin typeface="Barlow" panose="00000500000000000000" pitchFamily="2" charset="0"/>
              </a:rPr>
              <a:t>Phillipsland</a:t>
            </a:r>
            <a:r>
              <a:rPr lang="nl-NL" sz="4000" u="sng" dirty="0">
                <a:latin typeface="Barlow" panose="00000500000000000000" pitchFamily="2" charset="0"/>
              </a:rPr>
              <a:t>):</a:t>
            </a:r>
            <a:endParaRPr lang="en-NL" sz="4000" u="sng" dirty="0">
              <a:latin typeface="Barlow" panose="00000500000000000000" pitchFamily="2" charset="0"/>
            </a:endParaRPr>
          </a:p>
          <a:p>
            <a:pPr marL="457200" lvl="1" indent="0">
              <a:lnSpc>
                <a:spcPct val="120000"/>
              </a:lnSpc>
              <a:buNone/>
            </a:pPr>
            <a:r>
              <a:rPr lang="nl-NL" sz="3100" dirty="0">
                <a:solidFill>
                  <a:schemeClr val="accent1"/>
                </a:solidFill>
                <a:latin typeface="Barlow" panose="00000500000000000000" pitchFamily="2" charset="0"/>
              </a:rPr>
              <a:t>(zorg)hulpvragen en –aanbod</a:t>
            </a:r>
            <a:r>
              <a:rPr lang="nl-NL" sz="3100" dirty="0">
                <a:latin typeface="Barlow" panose="00000500000000000000" pitchFamily="2" charset="0"/>
              </a:rPr>
              <a:t> op een laagdrempelige manier</a:t>
            </a:r>
            <a:r>
              <a:rPr lang="nl-NL" sz="3100" b="1" dirty="0">
                <a:latin typeface="Barlow" panose="00000500000000000000" pitchFamily="2" charset="0"/>
              </a:rPr>
              <a:t> </a:t>
            </a:r>
            <a:r>
              <a:rPr lang="nl-NL" sz="3100" dirty="0">
                <a:solidFill>
                  <a:schemeClr val="accent1"/>
                </a:solidFill>
                <a:latin typeface="Barlow" panose="00000500000000000000" pitchFamily="2" charset="0"/>
              </a:rPr>
              <a:t>bij elkaar brengen</a:t>
            </a:r>
            <a:r>
              <a:rPr lang="nl-NL" sz="3100" dirty="0">
                <a:latin typeface="Barlow" panose="00000500000000000000" pitchFamily="2" charset="0"/>
              </a:rPr>
              <a:t>;</a:t>
            </a:r>
            <a:endParaRPr lang="en-NL" sz="3100" dirty="0">
              <a:latin typeface="Barlow" panose="00000500000000000000" pitchFamily="2" charset="0"/>
            </a:endParaRPr>
          </a:p>
        </p:txBody>
      </p:sp>
      <p:pic>
        <p:nvPicPr>
          <p:cNvPr id="2052" name="Picture 4" descr="Zeeland">
            <a:extLst>
              <a:ext uri="{FF2B5EF4-FFF2-40B4-BE49-F238E27FC236}">
                <a16:creationId xmlns:a16="http://schemas.microsoft.com/office/drawing/2014/main" id="{790E95F3-4866-4273-1CCF-3F48359EA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383" y="1825625"/>
            <a:ext cx="3049675" cy="2362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1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5A25A8-95C5-6485-B7EA-EEDCBCCDE3C6}"/>
              </a:ext>
            </a:extLst>
          </p:cNvPr>
          <p:cNvSpPr>
            <a:spLocks noGrp="1"/>
          </p:cNvSpPr>
          <p:nvPr>
            <p:ph idx="1"/>
          </p:nvPr>
        </p:nvSpPr>
        <p:spPr>
          <a:xfrm>
            <a:off x="5372100" y="361950"/>
            <a:ext cx="6120178" cy="6362699"/>
          </a:xfrm>
        </p:spPr>
        <p:txBody>
          <a:bodyPr>
            <a:normAutofit/>
          </a:bodyPr>
          <a:lstStyle/>
          <a:p>
            <a:pPr marL="514350" indent="-514350" algn="ctr">
              <a:buAutoNum type="arabicPeriod"/>
            </a:pPr>
            <a:endParaRPr lang="nl-NL" sz="4400" dirty="0">
              <a:solidFill>
                <a:schemeClr val="accent1"/>
              </a:solidFill>
            </a:endParaRPr>
          </a:p>
          <a:p>
            <a:pPr marL="0" indent="0" algn="ctr">
              <a:buNone/>
            </a:pPr>
            <a:r>
              <a:rPr lang="nl-NL" sz="3200" b="1" dirty="0">
                <a:solidFill>
                  <a:schemeClr val="accent1"/>
                </a:solidFill>
                <a:latin typeface="Barlow" panose="00000500000000000000" pitchFamily="2" charset="0"/>
              </a:rPr>
              <a:t>Samen</a:t>
            </a:r>
            <a:r>
              <a:rPr lang="nl-NL" sz="3200" dirty="0">
                <a:solidFill>
                  <a:schemeClr val="accent1"/>
                </a:solidFill>
                <a:latin typeface="Barlow" panose="00000500000000000000" pitchFamily="2" charset="0"/>
              </a:rPr>
              <a:t> pakken we eerste (zorg)hulpvragen op.</a:t>
            </a:r>
            <a:br>
              <a:rPr lang="nl-NL" sz="3200" dirty="0">
                <a:solidFill>
                  <a:schemeClr val="accent1"/>
                </a:solidFill>
                <a:latin typeface="Barlow" panose="00000500000000000000" pitchFamily="2" charset="0"/>
              </a:rPr>
            </a:br>
            <a:endParaRPr lang="nl-NL" sz="3200" dirty="0">
              <a:solidFill>
                <a:schemeClr val="accent1"/>
              </a:solidFill>
              <a:latin typeface="Barlow" panose="00000500000000000000" pitchFamily="2" charset="0"/>
            </a:endParaRPr>
          </a:p>
          <a:p>
            <a:pPr marL="0" indent="0" algn="ctr">
              <a:buNone/>
            </a:pPr>
            <a:r>
              <a:rPr lang="nl-NL" sz="3200" dirty="0">
                <a:solidFill>
                  <a:schemeClr val="accent1"/>
                </a:solidFill>
                <a:latin typeface="Barlow" panose="00000500000000000000" pitchFamily="2" charset="0"/>
              </a:rPr>
              <a:t> We kijken naar elkaar om en </a:t>
            </a:r>
            <a:r>
              <a:rPr lang="nl-NL" sz="3200" b="1" dirty="0">
                <a:solidFill>
                  <a:schemeClr val="accent1"/>
                </a:solidFill>
                <a:latin typeface="Barlow" panose="00000500000000000000" pitchFamily="2" charset="0"/>
              </a:rPr>
              <a:t>helpen elkaar</a:t>
            </a:r>
            <a:r>
              <a:rPr lang="nl-NL" sz="3200" dirty="0">
                <a:solidFill>
                  <a:schemeClr val="accent1"/>
                </a:solidFill>
                <a:latin typeface="Barlow" panose="00000500000000000000" pitchFamily="2" charset="0"/>
              </a:rPr>
              <a:t>. </a:t>
            </a:r>
            <a:br>
              <a:rPr lang="nl-NL" sz="3200" dirty="0">
                <a:solidFill>
                  <a:schemeClr val="accent1"/>
                </a:solidFill>
                <a:latin typeface="Barlow" panose="00000500000000000000" pitchFamily="2" charset="0"/>
              </a:rPr>
            </a:br>
            <a:endParaRPr lang="nl-NL" sz="3200" dirty="0">
              <a:solidFill>
                <a:schemeClr val="accent1"/>
              </a:solidFill>
              <a:latin typeface="Barlow" panose="00000500000000000000" pitchFamily="2" charset="0"/>
            </a:endParaRPr>
          </a:p>
          <a:p>
            <a:pPr marL="0" indent="0" algn="ctr">
              <a:buNone/>
            </a:pPr>
            <a:r>
              <a:rPr lang="nl-NL" sz="3200" dirty="0">
                <a:solidFill>
                  <a:schemeClr val="accent1"/>
                </a:solidFill>
                <a:latin typeface="Barlow" panose="00000500000000000000" pitchFamily="2" charset="0"/>
              </a:rPr>
              <a:t>Zo</a:t>
            </a:r>
            <a:r>
              <a:rPr lang="nl-NL" b="1" dirty="0">
                <a:solidFill>
                  <a:schemeClr val="accent1"/>
                </a:solidFill>
                <a:latin typeface="Barlow" panose="00000500000000000000" pitchFamily="2" charset="0"/>
              </a:rPr>
              <a:t> </a:t>
            </a:r>
            <a:r>
              <a:rPr lang="nl-NL" sz="3200" b="1" dirty="0">
                <a:solidFill>
                  <a:schemeClr val="accent1"/>
                </a:solidFill>
                <a:latin typeface="Barlow" panose="00000500000000000000" pitchFamily="2" charset="0"/>
              </a:rPr>
              <a:t>verlichten </a:t>
            </a:r>
            <a:r>
              <a:rPr lang="nl-NL" sz="3200" dirty="0">
                <a:solidFill>
                  <a:schemeClr val="accent1"/>
                </a:solidFill>
                <a:latin typeface="Barlow" panose="00000500000000000000" pitchFamily="2" charset="0"/>
              </a:rPr>
              <a:t>we de druk op de zorg, vergroten we gemeenschapszin en </a:t>
            </a:r>
            <a:r>
              <a:rPr lang="nl-NL" sz="3200" b="1" dirty="0">
                <a:solidFill>
                  <a:schemeClr val="accent1"/>
                </a:solidFill>
                <a:latin typeface="Barlow" panose="00000500000000000000" pitchFamily="2" charset="0"/>
              </a:rPr>
              <a:t>saamhorigheid</a:t>
            </a:r>
            <a:r>
              <a:rPr lang="nl-NL" sz="3200" dirty="0">
                <a:solidFill>
                  <a:schemeClr val="accent1"/>
                </a:solidFill>
                <a:latin typeface="Barlow" panose="00000500000000000000" pitchFamily="2" charset="0"/>
              </a:rPr>
              <a:t> en verminderen we eenzaamheid.</a:t>
            </a:r>
          </a:p>
        </p:txBody>
      </p:sp>
      <p:pic>
        <p:nvPicPr>
          <p:cNvPr id="5" name="Afbeelding 4">
            <a:extLst>
              <a:ext uri="{FF2B5EF4-FFF2-40B4-BE49-F238E27FC236}">
                <a16:creationId xmlns:a16="http://schemas.microsoft.com/office/drawing/2014/main" id="{8C5E756C-E385-061C-B38E-83F88E70C8E7}"/>
              </a:ext>
            </a:extLst>
          </p:cNvPr>
          <p:cNvPicPr>
            <a:picLocks noChangeAspect="1"/>
          </p:cNvPicPr>
          <p:nvPr/>
        </p:nvPicPr>
        <p:blipFill>
          <a:blip r:embed="rId2"/>
          <a:stretch>
            <a:fillRect/>
          </a:stretch>
        </p:blipFill>
        <p:spPr>
          <a:xfrm>
            <a:off x="459597" y="0"/>
            <a:ext cx="4605306" cy="6858000"/>
          </a:xfrm>
          <a:prstGeom prst="rect">
            <a:avLst/>
          </a:prstGeom>
        </p:spPr>
      </p:pic>
    </p:spTree>
    <p:extLst>
      <p:ext uri="{BB962C8B-B14F-4D97-AF65-F5344CB8AC3E}">
        <p14:creationId xmlns:p14="http://schemas.microsoft.com/office/powerpoint/2010/main" val="177718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F7D5D3EA-4746-FDC4-A741-F487E5602E80}"/>
              </a:ext>
            </a:extLst>
          </p:cNvPr>
          <p:cNvSpPr>
            <a:spLocks noGrp="1"/>
          </p:cNvSpPr>
          <p:nvPr>
            <p:ph type="title"/>
          </p:nvPr>
        </p:nvSpPr>
        <p:spPr>
          <a:xfrm>
            <a:off x="3043250" y="2329413"/>
            <a:ext cx="6105194" cy="2031055"/>
          </a:xfrm>
        </p:spPr>
        <p:txBody>
          <a:bodyPr vert="horz" lIns="91440" tIns="45720" rIns="91440" bIns="45720" rtlCol="0" anchor="b">
            <a:normAutofit/>
          </a:bodyPr>
          <a:lstStyle/>
          <a:p>
            <a:pPr algn="ctr"/>
            <a:r>
              <a:rPr lang="en-US" sz="5200" kern="1200" dirty="0">
                <a:solidFill>
                  <a:schemeClr val="accent1"/>
                </a:solidFill>
                <a:latin typeface="Barlow" panose="00000500000000000000" pitchFamily="2" charset="0"/>
              </a:rPr>
              <a:t>RUIMTE VOOR VRAGEN</a:t>
            </a:r>
          </a:p>
        </p:txBody>
      </p:sp>
    </p:spTree>
    <p:extLst>
      <p:ext uri="{BB962C8B-B14F-4D97-AF65-F5344CB8AC3E}">
        <p14:creationId xmlns:p14="http://schemas.microsoft.com/office/powerpoint/2010/main" val="4103086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635</Words>
  <Application>Microsoft Office PowerPoint</Application>
  <PresentationFormat>Breedbeeld</PresentationFormat>
  <Paragraphs>49</Paragraphs>
  <Slides>9</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Barlow</vt:lpstr>
      <vt:lpstr>Calibri</vt:lpstr>
      <vt:lpstr>Calibri Light</vt:lpstr>
      <vt:lpstr>Kantoorthema</vt:lpstr>
      <vt:lpstr>COMMUNITY &amp; LEEFBAARHEID</vt:lpstr>
      <vt:lpstr>DOEL VAN ‘DE ZEEUW HELPT’</vt:lpstr>
      <vt:lpstr>PLAN VAN AANPAK</vt:lpstr>
      <vt:lpstr>VOORDELEN</vt:lpstr>
      <vt:lpstr>PowerPoint-presentatie</vt:lpstr>
      <vt:lpstr>BESLISPUNT ‘DE ZEEUW HELPT’</vt:lpstr>
      <vt:lpstr>ZIJ DOEN DIT AL!</vt:lpstr>
      <vt:lpstr>PowerPoint-presentatie</vt:lpstr>
      <vt:lpstr>RUIMTE VOOR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&amp; LEEFBAARHEID</dc:title>
  <dc:creator>Bertolai-van Damme F.C. (Fredericke)</dc:creator>
  <cp:lastModifiedBy>Bertolai-van Damme F.C. (Fredericke)</cp:lastModifiedBy>
  <cp:revision>12</cp:revision>
  <dcterms:created xsi:type="dcterms:W3CDTF">2023-03-22T10:32:05Z</dcterms:created>
  <dcterms:modified xsi:type="dcterms:W3CDTF">2023-05-29T13:23:17Z</dcterms:modified>
</cp:coreProperties>
</file>